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</p:sldIdLst>
  <p:sldSz cy="5143500" cx="9144000"/>
  <p:notesSz cx="6858000" cy="9144000"/>
  <p:embeddedFontLst>
    <p:embeddedFont>
      <p:font typeface="Chewy"/>
      <p:regular r:id="rId40"/>
    </p:embeddedFont>
    <p:embeddedFont>
      <p:font typeface="Source Code Pro"/>
      <p:regular r:id="rId41"/>
      <p:bold r:id="rId42"/>
      <p:italic r:id="rId43"/>
      <p:boldItalic r:id="rId44"/>
    </p:embeddedFont>
    <p:embeddedFont>
      <p:font typeface="Fuzzy Bubbles"/>
      <p:regular r:id="rId45"/>
      <p:bold r:id="rId46"/>
    </p:embeddedFont>
    <p:embeddedFont>
      <p:font typeface="Oswald"/>
      <p:regular r:id="rId47"/>
      <p:bold r:id="rId4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49" roundtripDataSignature="AMtx7mhTn/klaQm30OP8Mg+pP1uBHfppn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Chewy-regular.fntdata"/><Relationship Id="rId42" Type="http://schemas.openxmlformats.org/officeDocument/2006/relationships/font" Target="fonts/SourceCodePro-bold.fntdata"/><Relationship Id="rId41" Type="http://schemas.openxmlformats.org/officeDocument/2006/relationships/font" Target="fonts/SourceCodePro-regular.fntdata"/><Relationship Id="rId44" Type="http://schemas.openxmlformats.org/officeDocument/2006/relationships/font" Target="fonts/SourceCodePro-boldItalic.fntdata"/><Relationship Id="rId43" Type="http://schemas.openxmlformats.org/officeDocument/2006/relationships/font" Target="fonts/SourceCodePro-italic.fntdata"/><Relationship Id="rId46" Type="http://schemas.openxmlformats.org/officeDocument/2006/relationships/font" Target="fonts/FuzzyBubbles-bold.fntdata"/><Relationship Id="rId45" Type="http://schemas.openxmlformats.org/officeDocument/2006/relationships/font" Target="fonts/FuzzyBubbles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font" Target="fonts/Oswald-bold.fntdata"/><Relationship Id="rId47" Type="http://schemas.openxmlformats.org/officeDocument/2006/relationships/font" Target="fonts/Oswald-regular.fntdata"/><Relationship Id="rId49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bed54cf728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bed54cf728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ced5c75e9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2ced5c75e9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bed54cf728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bed54cf728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bed54cf728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2bed54cf728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2bed54cf728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2bed54cf728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2bed54cf728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2bed54cf728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Social construct - </a:t>
            </a:r>
            <a:r>
              <a:rPr lang="en" sz="1200">
                <a:solidFill>
                  <a:srgbClr val="1F1F1F"/>
                </a:solidFill>
                <a:latin typeface="Georgia"/>
                <a:ea typeface="Georgia"/>
                <a:cs typeface="Georgia"/>
                <a:sym typeface="Georgia"/>
              </a:rPr>
              <a:t>that individuals are active participants in the creation of their own knowledge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2bed54cf728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2bed54cf728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bed54cf728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2bed54cf728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bed54cf728_0_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bed54cf728_0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2bed54cf728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2bed54cf728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bed54cf728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2bed54cf728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2bed54cf728_0_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2bed54cf728_0_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2bed54cf728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2bed54cf728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" name="Google Shape;14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2bedd8c129f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2bedd8c129f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bed54cf728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2bed54cf728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2bedd8c129f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2bedd8c129f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2bedd8c129f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2bedd8c129f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2bedd8c129f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2bedd8c129f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2bedd8c129f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2bedd8c129f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" name="Google Shape;19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2bedd8c129f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2bedd8c129f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2bef589999a_1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2bef589999a_1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2bef589999a_1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2bef589999a_1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2bef589999a_1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2bef589999a_1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2cf64be0f10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2cf64be0f10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2bf0abf2411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2bf0abf2411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2bf720112d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2bf720112d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2bedd8c129f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2bedd8c129f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2bed54cf728_0_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2bed54cf728_0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2bed54cf728_0_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2bed54cf728_0_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2bed54cf728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2bed54cf728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5" name="Google Shape;26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/>
          <p:nvPr/>
        </p:nvSpPr>
        <p:spPr>
          <a:xfrm rot="10800000">
            <a:off x="4226100" y="2933550"/>
            <a:ext cx="691800" cy="388500"/>
          </a:xfrm>
          <a:prstGeom prst="triangle">
            <a:avLst>
              <a:gd fmla="val 50000" name="adj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11"/>
          <p:cNvSpPr/>
          <p:nvPr/>
        </p:nvSpPr>
        <p:spPr>
          <a:xfrm>
            <a:off x="-25" y="0"/>
            <a:ext cx="9144000" cy="3124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11"/>
          <p:cNvSpPr txBox="1"/>
          <p:nvPr>
            <p:ph type="ctrTitle"/>
          </p:nvPr>
        </p:nvSpPr>
        <p:spPr>
          <a:xfrm>
            <a:off x="411175" y="644300"/>
            <a:ext cx="8282400" cy="2109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3" name="Google Shape;13;p11"/>
          <p:cNvSpPr txBox="1"/>
          <p:nvPr>
            <p:ph idx="1" type="subTitle"/>
          </p:nvPr>
        </p:nvSpPr>
        <p:spPr>
          <a:xfrm>
            <a:off x="411175" y="3398250"/>
            <a:ext cx="8282400" cy="126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14" name="Google Shape;14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3"/>
          <p:cNvSpPr/>
          <p:nvPr/>
        </p:nvSpPr>
        <p:spPr>
          <a:xfrm>
            <a:off x="0" y="1567350"/>
            <a:ext cx="9144000" cy="200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13"/>
          <p:cNvSpPr txBox="1"/>
          <p:nvPr>
            <p:ph type="title"/>
          </p:nvPr>
        </p:nvSpPr>
        <p:spPr>
          <a:xfrm>
            <a:off x="430800" y="1889700"/>
            <a:ext cx="8282400" cy="1516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0" name="Google Shape;20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Google Shape;22;p14"/>
          <p:cNvCxnSpPr/>
          <p:nvPr/>
        </p:nvCxnSpPr>
        <p:spPr>
          <a:xfrm>
            <a:off x="429200" y="1275577"/>
            <a:ext cx="6141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23" name="Google Shape;23;p14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4" name="Google Shape;24;p14"/>
          <p:cNvSpPr txBox="1"/>
          <p:nvPr>
            <p:ph idx="1" type="body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5" name="Google Shape;25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Google Shape;27;p15"/>
          <p:cNvCxnSpPr/>
          <p:nvPr/>
        </p:nvCxnSpPr>
        <p:spPr>
          <a:xfrm>
            <a:off x="429200" y="1275577"/>
            <a:ext cx="6141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28" name="Google Shape;28;p15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9" name="Google Shape;29;p15"/>
          <p:cNvSpPr txBox="1"/>
          <p:nvPr>
            <p:ph idx="1" type="body"/>
          </p:nvPr>
        </p:nvSpPr>
        <p:spPr>
          <a:xfrm>
            <a:off x="311700" y="1468825"/>
            <a:ext cx="3999900" cy="309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0" name="Google Shape;30;p15"/>
          <p:cNvSpPr txBox="1"/>
          <p:nvPr>
            <p:ph idx="2" type="body"/>
          </p:nvPr>
        </p:nvSpPr>
        <p:spPr>
          <a:xfrm>
            <a:off x="4832400" y="1468825"/>
            <a:ext cx="3999900" cy="309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6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4" name="Google Shape;34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Google Shape;36;p17"/>
          <p:cNvCxnSpPr/>
          <p:nvPr/>
        </p:nvCxnSpPr>
        <p:spPr>
          <a:xfrm>
            <a:off x="418675" y="1457787"/>
            <a:ext cx="6141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37" name="Google Shape;37;p17"/>
          <p:cNvSpPr txBox="1"/>
          <p:nvPr>
            <p:ph type="title"/>
          </p:nvPr>
        </p:nvSpPr>
        <p:spPr>
          <a:xfrm>
            <a:off x="311700" y="6318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8" name="Google Shape;38;p17"/>
          <p:cNvSpPr txBox="1"/>
          <p:nvPr>
            <p:ph idx="1" type="body"/>
          </p:nvPr>
        </p:nvSpPr>
        <p:spPr>
          <a:xfrm>
            <a:off x="311700" y="1618204"/>
            <a:ext cx="2808000" cy="295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9" name="Google Shape;39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lt2"/>
        </a:solid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8"/>
          <p:cNvSpPr txBox="1"/>
          <p:nvPr>
            <p:ph type="title"/>
          </p:nvPr>
        </p:nvSpPr>
        <p:spPr>
          <a:xfrm>
            <a:off x="490250" y="528900"/>
            <a:ext cx="5678100" cy="408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2" name="Google Shape;42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bg>
      <p:bgPr>
        <a:solidFill>
          <a:schemeClr val="dk1"/>
        </a:solidFill>
      </p:bgPr>
    </p:bg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9"/>
          <p:cNvSpPr/>
          <p:nvPr/>
        </p:nvSpPr>
        <p:spPr>
          <a:xfrm>
            <a:off x="4572000" y="175"/>
            <a:ext cx="4572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5" name="Google Shape;45;p19"/>
          <p:cNvCxnSpPr/>
          <p:nvPr/>
        </p:nvCxnSpPr>
        <p:spPr>
          <a:xfrm>
            <a:off x="5029675" y="4495500"/>
            <a:ext cx="577200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46" name="Google Shape;46;p19"/>
          <p:cNvSpPr txBox="1"/>
          <p:nvPr>
            <p:ph type="title"/>
          </p:nvPr>
        </p:nvSpPr>
        <p:spPr>
          <a:xfrm>
            <a:off x="265500" y="1078750"/>
            <a:ext cx="4045200" cy="1789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19"/>
          <p:cNvSpPr txBox="1"/>
          <p:nvPr>
            <p:ph idx="1" type="subTitle"/>
          </p:nvPr>
        </p:nvSpPr>
        <p:spPr>
          <a:xfrm>
            <a:off x="265500" y="2921401"/>
            <a:ext cx="4045200" cy="134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8" name="Google Shape;48;p1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9" name="Google Shape;49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Oswald"/>
              <a:buNone/>
              <a:defRPr sz="2100">
                <a:latin typeface="Oswald"/>
                <a:ea typeface="Oswald"/>
                <a:cs typeface="Oswald"/>
                <a:sym typeface="Oswald"/>
              </a:defRPr>
            </a:lvl1pPr>
          </a:lstStyle>
          <a:p/>
        </p:txBody>
      </p:sp>
      <p:sp>
        <p:nvSpPr>
          <p:cNvPr id="52" name="Google Shape;52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" name="Google Shape;54;p21"/>
          <p:cNvCxnSpPr/>
          <p:nvPr/>
        </p:nvCxnSpPr>
        <p:spPr>
          <a:xfrm>
            <a:off x="413275" y="2988275"/>
            <a:ext cx="9105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55" name="Google Shape;55;p2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6" name="Google Shape;56;p2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7" name="Google Shape;57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odern-writer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b="0" i="0" sz="3000" u="none" cap="none" strike="noStrik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7" name="Google Shape;7;p10"/>
          <p:cNvSpPr txBox="1"/>
          <p:nvPr>
            <p:ph idx="1" type="body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b="0" i="0" sz="18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7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4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0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7.png"/><Relationship Id="rId4" Type="http://schemas.openxmlformats.org/officeDocument/2006/relationships/image" Target="../media/image18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9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6" Type="http://schemas.openxmlformats.org/officeDocument/2006/relationships/image" Target="../media/image24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3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bed54cf728_0_17"/>
          <p:cNvSpPr txBox="1"/>
          <p:nvPr>
            <p:ph type="ctrTitle"/>
          </p:nvPr>
        </p:nvSpPr>
        <p:spPr>
          <a:xfrm>
            <a:off x="411175" y="644300"/>
            <a:ext cx="8282400" cy="2109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Cognitive Behavioural Approaches </a:t>
            </a:r>
            <a:endParaRPr/>
          </a:p>
        </p:txBody>
      </p:sp>
      <p:sp>
        <p:nvSpPr>
          <p:cNvPr id="63" name="Google Shape;63;g2bed54cf728_0_17"/>
          <p:cNvSpPr txBox="1"/>
          <p:nvPr>
            <p:ph idx="1" type="subTitle"/>
          </p:nvPr>
        </p:nvSpPr>
        <p:spPr>
          <a:xfrm>
            <a:off x="411175" y="3398250"/>
            <a:ext cx="8282400" cy="126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 understanding of the practical techniques used in Cognitive Behavioural Therapy to support children.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g2ced5c75e9e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95825" y="37350"/>
            <a:ext cx="5293159" cy="506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2bed54cf728_0_14"/>
          <p:cNvSpPr txBox="1"/>
          <p:nvPr/>
        </p:nvSpPr>
        <p:spPr>
          <a:xfrm>
            <a:off x="790050" y="124350"/>
            <a:ext cx="7563900" cy="489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What is Cognitive Behavioural Therapy (CBT) ?</a:t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Cognitive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- relates to our thought processes for knowing,learning and understanding things.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Behavioural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- Meaning action/doing.  Not ‘good or bad’ behaviour or anything to do with behaviour management - this is behaviour in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its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widest sense.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Therapy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- Supporting/helping to deal with difficulties in life - helping someone to reach an understanding of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themselves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and feel better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Note - This presentation is called ‘cognitive behavioural approaches’, as the information is filtered to staff using the strategies.  We are not trained CBT therapists, but can use some of the tools. 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                                   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2bed54cf728_0_1"/>
          <p:cNvSpPr txBox="1"/>
          <p:nvPr/>
        </p:nvSpPr>
        <p:spPr>
          <a:xfrm>
            <a:off x="567475" y="884150"/>
            <a:ext cx="7563900" cy="3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The core of CBT is to recognise unhelpful and inaccurate thoughts, and develop more balanced and helpful thoughts.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There is always a link between our thoughts, feelings and behaviour which we will be exploring.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CBT is a talking therapy with a strong evidence based framework.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It is practical and goal focussed.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We can apply the theory/techniques for our own personal development as well as supporting others.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g2bed54cf728_0_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98450" y="115725"/>
            <a:ext cx="6722975" cy="3534975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g2bed54cf728_0_31"/>
          <p:cNvSpPr txBox="1"/>
          <p:nvPr/>
        </p:nvSpPr>
        <p:spPr>
          <a:xfrm>
            <a:off x="980050" y="3992250"/>
            <a:ext cx="75822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How we think about things are key to coping with them.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The way we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perceive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something then affects how we feel about it, and how we handle a situation.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bed54cf728_0_46"/>
          <p:cNvSpPr txBox="1"/>
          <p:nvPr/>
        </p:nvSpPr>
        <p:spPr>
          <a:xfrm>
            <a:off x="484975" y="159850"/>
            <a:ext cx="4086900" cy="480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Our perception is not an objective truth.</a:t>
            </a:r>
            <a:endParaRPr sz="20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We are all social constructivists, with our own version of truth/reality.</a:t>
            </a:r>
            <a:endParaRPr sz="20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Different people’s  understanding of the same situation can vary due to their own individual experiences, education, background, character and </a:t>
            </a:r>
            <a:r>
              <a:rPr lang="en" sz="20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attachments, these can change/evolve as we do. </a:t>
            </a:r>
            <a:endParaRPr sz="20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90" name="Google Shape;90;g2bed54cf728_0_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50925" y="159850"/>
            <a:ext cx="3891475" cy="4235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183950" cy="2761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88750" y="152400"/>
            <a:ext cx="4981925" cy="2695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g2bed54cf728_0_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6600" y="454975"/>
            <a:ext cx="3408373" cy="2116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g2bed54cf728_0_4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87681" y="110625"/>
            <a:ext cx="4178200" cy="2461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g2bed54cf728_0_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85875" y="1005050"/>
            <a:ext cx="2105025" cy="2171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g2bed54cf728_0_63"/>
          <p:cNvSpPr txBox="1"/>
          <p:nvPr/>
        </p:nvSpPr>
        <p:spPr>
          <a:xfrm>
            <a:off x="750850" y="416575"/>
            <a:ext cx="7417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Context can also affect perception -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09" name="Google Shape;109;g2bed54cf728_0_6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84625" y="1109850"/>
            <a:ext cx="4410100" cy="274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bed54cf728_0_82"/>
          <p:cNvSpPr txBox="1"/>
          <p:nvPr/>
        </p:nvSpPr>
        <p:spPr>
          <a:xfrm>
            <a:off x="494125" y="470825"/>
            <a:ext cx="8013300" cy="46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What impacts perception?</a:t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Attention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- 	Limited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				Selective 	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Attention is always drawn to what is most frightening - survival mechanism.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Expectancy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-	Past experiences, existing knowledge, memories,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				Social factors,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motivations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, feelings etc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Eg - If bitten by a dog then fear of dogs can last the rest of life.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g2bed54cf728_0_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074900" cy="172195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g2bed54cf728_0_28"/>
          <p:cNvSpPr txBox="1"/>
          <p:nvPr/>
        </p:nvSpPr>
        <p:spPr>
          <a:xfrm>
            <a:off x="4572000" y="1131700"/>
            <a:ext cx="4587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21" name="Google Shape;121;g2bed54cf728_0_28"/>
          <p:cNvSpPr txBox="1"/>
          <p:nvPr/>
        </p:nvSpPr>
        <p:spPr>
          <a:xfrm>
            <a:off x="4500750" y="360000"/>
            <a:ext cx="4658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Perception and conflict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2" name="Google Shape;122;g2bed54cf728_0_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93950" y="2697950"/>
            <a:ext cx="2162175" cy="211455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g2bed54cf728_0_28"/>
          <p:cNvSpPr txBox="1"/>
          <p:nvPr/>
        </p:nvSpPr>
        <p:spPr>
          <a:xfrm>
            <a:off x="111638" y="2059800"/>
            <a:ext cx="35823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If Friend A could only see the cake from this side how would she describe it?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4" name="Google Shape;124;g2bed54cf728_0_28"/>
          <p:cNvSpPr txBox="1"/>
          <p:nvPr/>
        </p:nvSpPr>
        <p:spPr>
          <a:xfrm>
            <a:off x="5856125" y="3376700"/>
            <a:ext cx="31851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If Friend B could see the cake only from this side how would he describe it?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25" name="Google Shape;125;g2bed54cf728_0_28"/>
          <p:cNvSpPr txBox="1"/>
          <p:nvPr/>
        </p:nvSpPr>
        <p:spPr>
          <a:xfrm>
            <a:off x="3631863" y="1452700"/>
            <a:ext cx="28146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If you could see the cake only from this side how would you describe it?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g2bed54cf728_0_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700" y="473275"/>
            <a:ext cx="3990775" cy="4280125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g2bed54cf728_0_79"/>
          <p:cNvSpPr txBox="1"/>
          <p:nvPr/>
        </p:nvSpPr>
        <p:spPr>
          <a:xfrm>
            <a:off x="4143175" y="618275"/>
            <a:ext cx="4777800" cy="35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CBT aims to bridge the gap between differing points of view between different people, but essentially gaps between someone’s own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perception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and reality.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Understand the ‘insides’ in order to forgive/understand/empathise with the ‘outsides’.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Be curious and kind - with ourselves and with others.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2bed54cf728_0_93"/>
          <p:cNvSpPr txBox="1"/>
          <p:nvPr/>
        </p:nvSpPr>
        <p:spPr>
          <a:xfrm>
            <a:off x="0" y="324875"/>
            <a:ext cx="9144000" cy="40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The CBT framework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Hot Cross Bun method -  4 interconnected components: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7" name="Google Shape;137;g2bed54cf728_0_9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52500" y="1064275"/>
            <a:ext cx="5438976" cy="4079224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g2bed54cf728_0_93"/>
          <p:cNvSpPr txBox="1"/>
          <p:nvPr/>
        </p:nvSpPr>
        <p:spPr>
          <a:xfrm>
            <a:off x="33025" y="998225"/>
            <a:ext cx="1819500" cy="213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Thoughts:</a:t>
            </a:r>
            <a:endParaRPr b="1" sz="1800">
              <a:solidFill>
                <a:srgbClr val="0000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50">
                <a:highlight>
                  <a:srgbClr val="FFFFFF"/>
                </a:highlight>
              </a:rPr>
              <a:t>These thoughts can be conscious or unconscious and greatly influence our emotions and behaviors</a:t>
            </a:r>
            <a:endParaRPr sz="2000"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39" name="Google Shape;139;g2bed54cf728_0_93"/>
          <p:cNvSpPr txBox="1"/>
          <p:nvPr/>
        </p:nvSpPr>
        <p:spPr>
          <a:xfrm>
            <a:off x="-1475" y="3012900"/>
            <a:ext cx="1695900" cy="213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Emotions:</a:t>
            </a:r>
            <a:endParaRPr b="1" sz="1800">
              <a:solidFill>
                <a:srgbClr val="0000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50">
                <a:highlight>
                  <a:srgbClr val="FFFFFF"/>
                </a:highlight>
              </a:rPr>
              <a:t>Emotions are our </a:t>
            </a:r>
            <a:endParaRPr b="1" sz="2000"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50">
                <a:highlight>
                  <a:srgbClr val="FFFFFF"/>
                </a:highlight>
              </a:rPr>
              <a:t>subjective experiences that arise in response to certain situations or thoughts. </a:t>
            </a:r>
            <a:endParaRPr b="1" sz="200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0" name="Google Shape;140;g2bed54cf728_0_93"/>
          <p:cNvSpPr txBox="1"/>
          <p:nvPr/>
        </p:nvSpPr>
        <p:spPr>
          <a:xfrm>
            <a:off x="7359025" y="755725"/>
            <a:ext cx="1802100" cy="237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  <a:latin typeface="Verdana"/>
                <a:ea typeface="Verdana"/>
                <a:cs typeface="Verdana"/>
                <a:sym typeface="Verdana"/>
              </a:rPr>
              <a:t>Behaviour:</a:t>
            </a:r>
            <a:endParaRPr b="1" sz="1800">
              <a:solidFill>
                <a:srgbClr val="0000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50">
                <a:highlight>
                  <a:srgbClr val="FFFFFF"/>
                </a:highlight>
              </a:rPr>
              <a:t>Behaviours encompass the actions we take in response to our thoughts, emotions, and physical sensations.</a:t>
            </a:r>
            <a:endParaRPr b="1" sz="200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41" name="Google Shape;141;g2bed54cf728_0_93"/>
          <p:cNvSpPr txBox="1"/>
          <p:nvPr/>
        </p:nvSpPr>
        <p:spPr>
          <a:xfrm>
            <a:off x="7400725" y="2931025"/>
            <a:ext cx="1718700" cy="23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Body Sensations:</a:t>
            </a:r>
            <a:endParaRPr b="1" sz="1800">
              <a:solidFill>
                <a:srgbClr val="0000FF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450">
                <a:highlight>
                  <a:srgbClr val="FFFFFF"/>
                </a:highlight>
              </a:rPr>
              <a:t>Physical sensations refer to the bodily experiences that accompany our thoughts and emotions. </a:t>
            </a:r>
            <a:endParaRPr sz="1900"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g2bed54cf728_0_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6375" y="71725"/>
            <a:ext cx="6957573" cy="49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4"/>
          <p:cNvSpPr txBox="1"/>
          <p:nvPr/>
        </p:nvSpPr>
        <p:spPr>
          <a:xfrm>
            <a:off x="-76200" y="0"/>
            <a:ext cx="4572000" cy="512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Hot Cross Bun activity </a:t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Fill in the sheets!</a:t>
            </a:r>
            <a:endParaRPr sz="15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Use a situation of own if you are comfortable to do so, or one of the following - </a:t>
            </a:r>
            <a:endParaRPr sz="15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Verdana"/>
              <a:buChar char="●"/>
            </a:pPr>
            <a:r>
              <a:rPr lang="en" sz="15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Your boss/headteacher asks you to come to their office.  </a:t>
            </a:r>
            <a:endParaRPr sz="15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Verdana"/>
              <a:buChar char="●"/>
            </a:pPr>
            <a:r>
              <a:rPr lang="en" sz="15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You have a vital assessment/presentation the next day</a:t>
            </a:r>
            <a:endParaRPr sz="15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Verdana"/>
              <a:buChar char="●"/>
            </a:pPr>
            <a:r>
              <a:rPr lang="en" sz="15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Your car breaks down on the way to an important appointment</a:t>
            </a:r>
            <a:endParaRPr sz="15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Verdana"/>
              <a:buChar char="●"/>
            </a:pPr>
            <a:r>
              <a:rPr lang="en" sz="15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Your toddler has a tantrum in the supermarket</a:t>
            </a:r>
            <a:endParaRPr sz="15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Verdana"/>
              <a:buChar char="●"/>
            </a:pPr>
            <a:r>
              <a:rPr lang="en" sz="15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You have been let down by a friend that you thought you could rely on</a:t>
            </a:r>
            <a:endParaRPr sz="15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Verdana"/>
              <a:buChar char="●"/>
            </a:pPr>
            <a:r>
              <a:rPr lang="en" sz="15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You can’t get through to your partner on the phone and they aren’t home when planned</a:t>
            </a:r>
            <a:endParaRPr sz="15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500"/>
              <a:buFont typeface="Verdana"/>
              <a:buChar char="●"/>
            </a:pPr>
            <a:r>
              <a:rPr lang="en" sz="15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 Any others?????</a:t>
            </a:r>
            <a:endParaRPr sz="15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52" name="Google Shape;152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19600" y="912300"/>
            <a:ext cx="4663199" cy="3300899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bedd8c129f_0_5"/>
          <p:cNvSpPr txBox="1"/>
          <p:nvPr/>
        </p:nvSpPr>
        <p:spPr>
          <a:xfrm>
            <a:off x="439125" y="236650"/>
            <a:ext cx="8370900" cy="489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Looking at the sections and the ability to </a:t>
            </a: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facilitate</a:t>
            </a: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change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-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Emotion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- Emotions are messages that something is wrong.  We cannot change how we feel just because someone tells us to do so.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(eg - ‘calm down!’ doesn’t work, with words alone)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Body sensations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- part of our nervous system and out of our control - again a warning that something is wrong/limbic system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activated, survival mechanism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Behaviour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- what we DO can be controlled to a certain extent, yet it is an EFFECT of the rest of the process.  If we change this, it doesn’t affect the root cause of the discomfort/problem. Behaviour as communication  - find out the thought/need behind it.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Thoughts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- This is the area to target!  Then this will in turn impact the other sections, through their inherent relationship.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bed54cf728_0_23"/>
          <p:cNvSpPr txBox="1"/>
          <p:nvPr/>
        </p:nvSpPr>
        <p:spPr>
          <a:xfrm>
            <a:off x="219075" y="517425"/>
            <a:ext cx="8150700" cy="3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Thought processes driving the emotion - so if can change the thought process we can cope better with the problem.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What types of difficulties is CBT considered to be most helpful for?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Anxiety  - friendship problems, school refusal, exam anxiety. . .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Self esteem - negative self thoughts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Anger  - anger as a secondary emotion (secondary to often more vulnerable primary emotions, fear, sadness, shame, guilt.)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2bedd8c129f_0_33"/>
          <p:cNvSpPr txBox="1"/>
          <p:nvPr/>
        </p:nvSpPr>
        <p:spPr>
          <a:xfrm>
            <a:off x="381000" y="-228600"/>
            <a:ext cx="8763000" cy="544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Exploring the relationship between thoughts and feelings -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Simple activity used with children.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Decide whether these thoughts would make you feel good or bad -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	I am a useless person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	No one likes me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	I am good at some things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	If I keep calm I will be able to do it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	This is terrible and awful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	I am a good person most of the time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	I can do this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	There is no point in trying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	I did that really well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Thought processes driving the emotion - so if  we can change the thought process we can cope better with the problem and promote a more positive emotion. </a:t>
            </a:r>
            <a:endParaRPr/>
          </a:p>
        </p:txBody>
      </p:sp>
      <p:pic>
        <p:nvPicPr>
          <p:cNvPr id="168" name="Google Shape;168;g2bedd8c129f_0_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61588" y="1606738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2bedd8c129f_0_19"/>
          <p:cNvSpPr txBox="1"/>
          <p:nvPr/>
        </p:nvSpPr>
        <p:spPr>
          <a:xfrm>
            <a:off x="-150" y="76200"/>
            <a:ext cx="9144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4" name="Google Shape;174;g2bedd8c129f_0_19"/>
          <p:cNvSpPr txBox="1"/>
          <p:nvPr/>
        </p:nvSpPr>
        <p:spPr>
          <a:xfrm>
            <a:off x="1027200" y="118850"/>
            <a:ext cx="7089600" cy="2508900"/>
          </a:xfrm>
          <a:prstGeom prst="rect">
            <a:avLst/>
          </a:prstGeom>
          <a:noFill/>
          <a:ln cap="flat" cmpd="sng" w="28575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100">
                <a:solidFill>
                  <a:srgbClr val="0000FF"/>
                </a:solidFill>
                <a:latin typeface="Chewy"/>
                <a:ea typeface="Chewy"/>
                <a:cs typeface="Chewy"/>
                <a:sym typeface="Chewy"/>
              </a:rPr>
              <a:t>Thoughts are not facts!</a:t>
            </a:r>
            <a:endParaRPr sz="5100">
              <a:solidFill>
                <a:srgbClr val="0000FF"/>
              </a:solidFill>
              <a:latin typeface="Chewy"/>
              <a:ea typeface="Chewy"/>
              <a:cs typeface="Chewy"/>
              <a:sym typeface="Chewy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200">
                <a:solidFill>
                  <a:srgbClr val="9900FF"/>
                </a:solidFill>
                <a:latin typeface="Fuzzy Bubbles"/>
                <a:ea typeface="Fuzzy Bubbles"/>
                <a:cs typeface="Fuzzy Bubbles"/>
                <a:sym typeface="Fuzzy Bubbles"/>
              </a:rPr>
              <a:t>Just because you think it </a:t>
            </a:r>
            <a:endParaRPr b="1" sz="3200">
              <a:solidFill>
                <a:srgbClr val="9900FF"/>
              </a:solidFill>
              <a:latin typeface="Fuzzy Bubbles"/>
              <a:ea typeface="Fuzzy Bubbles"/>
              <a:cs typeface="Fuzzy Bubbles"/>
              <a:sym typeface="Fuzzy Bubbles"/>
            </a:endParaRPr>
          </a:p>
          <a:p>
            <a:pPr indent="-431800" lvl="0" marL="457200" rtl="0" algn="ctr">
              <a:spcBef>
                <a:spcPts val="0"/>
              </a:spcBef>
              <a:spcAft>
                <a:spcPts val="0"/>
              </a:spcAft>
              <a:buClr>
                <a:srgbClr val="9900FF"/>
              </a:buClr>
              <a:buSzPts val="3200"/>
              <a:buFont typeface="Fuzzy Bubbles"/>
              <a:buChar char="-"/>
            </a:pPr>
            <a:r>
              <a:rPr b="1" lang="en" sz="3200">
                <a:solidFill>
                  <a:srgbClr val="9900FF"/>
                </a:solidFill>
                <a:latin typeface="Fuzzy Bubbles"/>
                <a:ea typeface="Fuzzy Bubbles"/>
                <a:cs typeface="Fuzzy Bubbles"/>
                <a:sym typeface="Fuzzy Bubbles"/>
              </a:rPr>
              <a:t>doesn’t mean it is true.</a:t>
            </a:r>
            <a:endParaRPr b="1" sz="3200">
              <a:solidFill>
                <a:srgbClr val="9900FF"/>
              </a:solidFill>
              <a:latin typeface="Fuzzy Bubbles"/>
              <a:ea typeface="Fuzzy Bubbles"/>
              <a:cs typeface="Fuzzy Bubbles"/>
              <a:sym typeface="Fuzzy Bubble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5" name="Google Shape;175;g2bedd8c129f_0_19"/>
          <p:cNvSpPr/>
          <p:nvPr/>
        </p:nvSpPr>
        <p:spPr>
          <a:xfrm>
            <a:off x="1395375" y="2700900"/>
            <a:ext cx="6088800" cy="2168700"/>
          </a:xfrm>
          <a:prstGeom prst="cloudCallout">
            <a:avLst>
              <a:gd fmla="val -49316" name="adj1"/>
              <a:gd fmla="val 56405" name="adj2"/>
            </a:avLst>
          </a:prstGeom>
          <a:solidFill>
            <a:schemeClr val="lt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176" name="Google Shape;176;g2bedd8c129f_0_19"/>
          <p:cNvSpPr txBox="1"/>
          <p:nvPr/>
        </p:nvSpPr>
        <p:spPr>
          <a:xfrm>
            <a:off x="2298925" y="2874925"/>
            <a:ext cx="4392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2"/>
                </a:solidFill>
                <a:latin typeface="Fuzzy Bubbles"/>
                <a:ea typeface="Fuzzy Bubbles"/>
                <a:cs typeface="Fuzzy Bubbles"/>
                <a:sym typeface="Fuzzy Bubbles"/>
              </a:rPr>
              <a:t>“I</a:t>
            </a:r>
            <a:r>
              <a:rPr b="1" lang="en" sz="2400">
                <a:solidFill>
                  <a:schemeClr val="dk2"/>
                </a:solidFill>
                <a:latin typeface="Fuzzy Bubbles"/>
                <a:ea typeface="Fuzzy Bubbles"/>
                <a:cs typeface="Fuzzy Bubbles"/>
                <a:sym typeface="Fuzzy Bubbles"/>
              </a:rPr>
              <a:t> am not a good friend</a:t>
            </a:r>
            <a:r>
              <a:rPr lang="en" sz="2400">
                <a:solidFill>
                  <a:schemeClr val="dk2"/>
                </a:solidFill>
                <a:latin typeface="Fuzzy Bubbles"/>
                <a:ea typeface="Fuzzy Bubbles"/>
                <a:cs typeface="Fuzzy Bubbles"/>
                <a:sym typeface="Fuzzy Bubbles"/>
              </a:rPr>
              <a:t>”</a:t>
            </a:r>
            <a:endParaRPr sz="1800">
              <a:solidFill>
                <a:schemeClr val="dk2"/>
              </a:solidFill>
              <a:latin typeface="Fuzzy Bubbles"/>
              <a:ea typeface="Fuzzy Bubbles"/>
              <a:cs typeface="Fuzzy Bubbles"/>
              <a:sym typeface="Fuzzy Bubbles"/>
            </a:endParaRPr>
          </a:p>
        </p:txBody>
      </p:sp>
      <p:sp>
        <p:nvSpPr>
          <p:cNvPr id="177" name="Google Shape;177;g2bedd8c129f_0_19"/>
          <p:cNvSpPr txBox="1"/>
          <p:nvPr/>
        </p:nvSpPr>
        <p:spPr>
          <a:xfrm>
            <a:off x="2041750" y="3283325"/>
            <a:ext cx="41844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6AA84F"/>
                </a:solidFill>
                <a:latin typeface="Fuzzy Bubbles"/>
                <a:ea typeface="Fuzzy Bubbles"/>
                <a:cs typeface="Fuzzy Bubbles"/>
                <a:sym typeface="Fuzzy Bubbles"/>
              </a:rPr>
              <a:t>‘I saw</a:t>
            </a:r>
            <a:r>
              <a:rPr b="1" lang="en" sz="2400">
                <a:solidFill>
                  <a:srgbClr val="6AA84F"/>
                </a:solidFill>
                <a:latin typeface="Fuzzy Bubbles"/>
                <a:ea typeface="Fuzzy Bubbles"/>
                <a:cs typeface="Fuzzy Bubbles"/>
                <a:sym typeface="Fuzzy Bubbles"/>
              </a:rPr>
              <a:t> you make a friend smile when they were feeling sad.’</a:t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2bedd8c129f_0_30"/>
          <p:cNvSpPr txBox="1"/>
          <p:nvPr/>
        </p:nvSpPr>
        <p:spPr>
          <a:xfrm>
            <a:off x="420775" y="416575"/>
            <a:ext cx="8196600" cy="3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Identifying thoughts  -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What was going through your mind?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What pictures did you see?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What was your ‘worry’ saying to you?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What did you say to yourself?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Reflect thoughts back in a non-judgemental way (eg - ‘it sounds like you’re thinking that the situation was unfair?’ and allow them to correct you.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LISTENING to the thoughts.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3" name="Google Shape;183;g2bedd8c129f_0_30"/>
          <p:cNvSpPr/>
          <p:nvPr/>
        </p:nvSpPr>
        <p:spPr>
          <a:xfrm>
            <a:off x="4720800" y="3267950"/>
            <a:ext cx="2915700" cy="1237800"/>
          </a:xfrm>
          <a:prstGeom prst="wedgeEllipseCallout">
            <a:avLst>
              <a:gd fmla="val -20833" name="adj1"/>
              <a:gd fmla="val 625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Verdana"/>
                <a:ea typeface="Verdana"/>
                <a:cs typeface="Verdana"/>
                <a:sym typeface="Verdana"/>
              </a:rPr>
              <a:t>I’m wondering if . . .</a:t>
            </a:r>
            <a:endParaRPr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2bedd8c129f_0_41"/>
          <p:cNvSpPr txBox="1"/>
          <p:nvPr/>
        </p:nvSpPr>
        <p:spPr>
          <a:xfrm>
            <a:off x="668325" y="444075"/>
            <a:ext cx="7619100" cy="46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Identifying Negative Automatic Thoughts - NATS</a:t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NATS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typically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overestimate threat and underestimate the ability to cope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89" name="Google Shape;189;g2bedd8c129f_0_41"/>
          <p:cNvPicPr preferRelativeResize="0"/>
          <p:nvPr/>
        </p:nvPicPr>
        <p:blipFill rotWithShape="1">
          <a:blip r:embed="rId3">
            <a:alphaModFix/>
          </a:blip>
          <a:srcRect b="10114" l="0" r="0" t="17379"/>
          <a:stretch/>
        </p:blipFill>
        <p:spPr>
          <a:xfrm>
            <a:off x="2330900" y="924575"/>
            <a:ext cx="4715100" cy="3418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02" y="458350"/>
            <a:ext cx="3111501" cy="4144224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8"/>
          <p:cNvSpPr txBox="1"/>
          <p:nvPr/>
        </p:nvSpPr>
        <p:spPr>
          <a:xfrm>
            <a:off x="4262350" y="526600"/>
            <a:ext cx="4290900" cy="40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The NAT catcher!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In the ELSA room Mrs Clark uses this dream catcher as a ‘NAT catcher’.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If a child verbalises an obvious NAT, we write it down and capture it, then look at it carefully, asking a series of questions to gently challenge the thought.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Be a ‘thought detective’.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2bedd8c129f_0_16"/>
          <p:cNvSpPr txBox="1"/>
          <p:nvPr/>
        </p:nvSpPr>
        <p:spPr>
          <a:xfrm>
            <a:off x="356600" y="464525"/>
            <a:ext cx="7830000" cy="434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 child who is anxious will often express a lot of NATS.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This can be due to the ‘negative bias’ being ‘turned up too high’.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The child is potentially trying to make sense of a situation which feels frightening or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threatening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to them.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The negative bias is a learned trick of survival/evolution.  We NEED to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experience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the negative and the fear in order to learn and to stay alive, yet it can be unhelpful if this sense of threat is triggered in situations of safety.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Remember that challenging the thought always needs to be done in a gentle, curious way, not as a judgement or a denial, this can compound the anxiety.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2bef589999a_1_4"/>
          <p:cNvSpPr txBox="1"/>
          <p:nvPr/>
        </p:nvSpPr>
        <p:spPr>
          <a:xfrm>
            <a:off x="301600" y="288200"/>
            <a:ext cx="8013300" cy="3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Questions to ask to gently challenge a NAT: (2 slides)</a:t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Can you find any evidence to prove that this thought is true?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Can you find any evidence to prove that this thought might not be true?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What would you say to a friend who had this thought?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Is this thought helpful to you?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How does this thought make you feel?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Are there any other possible explanations for this situation? (eg- friend playing with someone else at breaktime)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Are you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confusing your thought or belief with a FACT? Would other people agree?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bef589999a_1_1"/>
          <p:cNvSpPr txBox="1"/>
          <p:nvPr/>
        </p:nvSpPr>
        <p:spPr>
          <a:xfrm>
            <a:off x="292425" y="393050"/>
            <a:ext cx="8398200" cy="51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What would your parent/teacher/good friend/grandparent say to you if they heard this thought?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What do you have control over in this situation? What is outside of your control?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If this thought was true - what can you do to cope and to deal with this?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Can you replace this thought with another, which would be more helpful?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Am I thinking in ‘black and white’?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Does my thought contain these words - ‘should’  ‘always’  ‘never’ ‘nobody’  ‘everybody’.  NATS like these words!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Char char="●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Where does this thought come from?  Can you hear anyone else’s voice saying these things?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highlight>
                <a:srgbClr val="FFFF00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highlight>
                <a:srgbClr val="FFFF00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2bef589999a_1_10"/>
          <p:cNvSpPr txBox="1"/>
          <p:nvPr/>
        </p:nvSpPr>
        <p:spPr>
          <a:xfrm>
            <a:off x="310775" y="682450"/>
            <a:ext cx="8022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216" name="Google Shape;216;g2bef589999a_1_10"/>
          <p:cNvSpPr txBox="1"/>
          <p:nvPr/>
        </p:nvSpPr>
        <p:spPr>
          <a:xfrm>
            <a:off x="301600" y="155400"/>
            <a:ext cx="83067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Remember to use listening skills, support and encourage the child to express their thoughts/feelings.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Don’t try to jump in and ‘fix’ a situation for them.  This is very tempting, especially as a parent , as our instinct is to protect and remove all pain.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Yet, it is through learning to cope with pain that emotional resilience and personal growth can occur.  How we help with this is a vital part of this process. </a:t>
            </a: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217" name="Google Shape;217;g2bef589999a_1_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5900" y="2793825"/>
            <a:ext cx="2533650" cy="180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g2bef589999a_1_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94850" y="2683362"/>
            <a:ext cx="2022299" cy="203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2cf64be0f10_0_2"/>
          <p:cNvSpPr txBox="1"/>
          <p:nvPr/>
        </p:nvSpPr>
        <p:spPr>
          <a:xfrm>
            <a:off x="1686000" y="691500"/>
            <a:ext cx="5920500" cy="148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Thank you for your time.</a:t>
            </a:r>
            <a:endParaRPr sz="22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Any questions?</a:t>
            </a:r>
            <a:endParaRPr sz="22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2bf0abf2411_0_5"/>
          <p:cNvSpPr txBox="1"/>
          <p:nvPr/>
        </p:nvSpPr>
        <p:spPr>
          <a:xfrm>
            <a:off x="512475" y="1007075"/>
            <a:ext cx="7912500" cy="514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Notes on working with unhelpful thoughts which ARE true-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Identify and articulate the thought - is this a NOW worry or a future/MAYBE worry?</a:t>
            </a:r>
            <a:endParaRPr sz="16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Use SCALING method - </a:t>
            </a:r>
            <a:endParaRPr sz="16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Some problems may be large and immediate, others may be more manageable and shared by many. Remember the ‘poo scale’!</a:t>
            </a:r>
            <a:endParaRPr sz="16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Support the child to develop techniques and practical </a:t>
            </a:r>
            <a:r>
              <a:rPr lang="en" sz="16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strategy</a:t>
            </a:r>
            <a:r>
              <a:rPr lang="en" sz="16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to manage their reality.</a:t>
            </a:r>
            <a:endParaRPr sz="16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What’s the worst that can </a:t>
            </a:r>
            <a:r>
              <a:rPr lang="en" sz="16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happen</a:t>
            </a:r>
            <a:r>
              <a:rPr lang="en" sz="16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and make a plan to cope.</a:t>
            </a:r>
            <a:endParaRPr sz="16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Watch out for thoughts which are linked to deep rooted core beliefs.  Additional help may be required.  </a:t>
            </a:r>
            <a:endParaRPr sz="16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2bf720112dc_0_0"/>
          <p:cNvSpPr txBox="1"/>
          <p:nvPr/>
        </p:nvSpPr>
        <p:spPr>
          <a:xfrm>
            <a:off x="484975" y="370725"/>
            <a:ext cx="7509000" cy="35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CBT is not suitable for all problems/issues/people.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The right therapeutic tool needs to be used for different situations.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Useful for situations where a shift in mindset is helpful.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If you are interested in finding out more about CBT -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Anything by Paul Stallard is recommended.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Also works by Tina Rey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2bedd8c129f_0_8"/>
          <p:cNvSpPr txBox="1"/>
          <p:nvPr/>
        </p:nvSpPr>
        <p:spPr>
          <a:xfrm>
            <a:off x="530800" y="535750"/>
            <a:ext cx="7133100" cy="489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Insert filled in example from work with child.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Note that children often need work to identify and name emotions.   A lot of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what we do with ELSA and Thrive interventions.  ‘Name it to tame it’.   Inside out film useful.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Linking thoughts - sometimes a way in to use ‘because’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‘I think I’m feeling sad because. . . ‘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2bed54cf728_0_87"/>
          <p:cNvSpPr txBox="1"/>
          <p:nvPr/>
        </p:nvSpPr>
        <p:spPr>
          <a:xfrm>
            <a:off x="613325" y="52150"/>
            <a:ext cx="7637400" cy="600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Perception and memory</a:t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*Is this information consistent with my expectations?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*My expectations will be impacted by my experience, knowledge, etc.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Be aware of </a:t>
            </a: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confirmation bias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- we are more likely to believe that which confirms our own preexisting beliefs or fears.  Human nature - survival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mechanism.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(why fake news/misinformation is so dangerous). 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Farmer example!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Note if interested in this further -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‘Getting stuck in the negatives, and how to get unstuck’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Alison Ledgerwood = Tedtalk on youtube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2bed54cf728_0_67"/>
          <p:cNvSpPr txBox="1"/>
          <p:nvPr/>
        </p:nvSpPr>
        <p:spPr>
          <a:xfrm>
            <a:off x="677500" y="764975"/>
            <a:ext cx="78300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Storytime!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49" name="Google Shape;249;g2bed54cf728_0_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94625" y="191175"/>
            <a:ext cx="2286000" cy="2000250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g2bed54cf728_0_67"/>
          <p:cNvSpPr txBox="1"/>
          <p:nvPr/>
        </p:nvSpPr>
        <p:spPr>
          <a:xfrm>
            <a:off x="5610125" y="453250"/>
            <a:ext cx="35493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They All Saw A Cat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By Brendan Wenzel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youtube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51" name="Google Shape;251;g2bed54cf728_0_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725" y="1362800"/>
            <a:ext cx="2432150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g2bed54cf728_0_6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2375" y="3320375"/>
            <a:ext cx="3381375" cy="1352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g2bed54cf728_0_6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12900" y="2489897"/>
            <a:ext cx="3721125" cy="1522900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g2bed54cf728_0_67"/>
          <p:cNvSpPr txBox="1"/>
          <p:nvPr/>
        </p:nvSpPr>
        <p:spPr>
          <a:xfrm>
            <a:off x="4712900" y="4496525"/>
            <a:ext cx="4319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Accompanying worksheets/activity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2bed54cf728_0_34"/>
          <p:cNvSpPr txBox="1"/>
          <p:nvPr/>
        </p:nvSpPr>
        <p:spPr>
          <a:xfrm>
            <a:off x="475800" y="389050"/>
            <a:ext cx="76923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What is perception?</a:t>
            </a:r>
            <a:endParaRPr b="1"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Our brains are constantly receiving information from internal and external sources: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60" name="Google Shape;260;g2bed54cf728_0_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5800" y="1364750"/>
            <a:ext cx="214312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g2bed54cf728_0_34"/>
          <p:cNvSpPr txBox="1"/>
          <p:nvPr/>
        </p:nvSpPr>
        <p:spPr>
          <a:xfrm>
            <a:off x="2758750" y="1186725"/>
            <a:ext cx="6271200" cy="267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5 senses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- information from the external world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Other factors which influence our perception -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Subconscious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- based on past experience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Interoception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-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internal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messages (eg hunger/thirst/needing the loo/ability to sense pain.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Automatic responses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- eg pulling away from fire.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Proprioception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- Knowing where body is in relation to others/movement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62" name="Google Shape;262;g2bed54cf728_0_34"/>
          <p:cNvSpPr txBox="1"/>
          <p:nvPr/>
        </p:nvSpPr>
        <p:spPr>
          <a:xfrm>
            <a:off x="604150" y="4019775"/>
            <a:ext cx="77382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AutoNum type="arabicPeriod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Collect information from sensory organs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AutoNum type="arabicPeriod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Convert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information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into neural messages sent to brain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Verdana"/>
              <a:buAutoNum type="arabicPeriod"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Brain makes 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sense</a:t>
            </a: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 of this information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Google Shape;26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03719" y="-119200"/>
            <a:ext cx="343243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9"/>
          <p:cNvSpPr txBox="1"/>
          <p:nvPr/>
        </p:nvSpPr>
        <p:spPr>
          <a:xfrm>
            <a:off x="228250" y="434900"/>
            <a:ext cx="243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Final thought - 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69" name="Google Shape;269;p9"/>
          <p:cNvSpPr txBox="1"/>
          <p:nvPr/>
        </p:nvSpPr>
        <p:spPr>
          <a:xfrm>
            <a:off x="6435300" y="3891400"/>
            <a:ext cx="2539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Thanks for listening.</a:t>
            </a:r>
            <a:endParaRPr sz="18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70" name="Google Shape;270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7225" y="1548273"/>
            <a:ext cx="2487350" cy="128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Modern Writer">
  <a:themeElements>
    <a:clrScheme name="Modern Writer">
      <a:dk1>
        <a:srgbClr val="E91D63"/>
      </a:dk1>
      <a:lt1>
        <a:srgbClr val="FFFFFF"/>
      </a:lt1>
      <a:dk2>
        <a:srgbClr val="424242"/>
      </a:dk2>
      <a:lt2>
        <a:srgbClr val="999999"/>
      </a:lt2>
      <a:accent1>
        <a:srgbClr val="607D8B"/>
      </a:accent1>
      <a:accent2>
        <a:srgbClr val="673AB7"/>
      </a:accent2>
      <a:accent3>
        <a:srgbClr val="9C26B0"/>
      </a:accent3>
      <a:accent4>
        <a:srgbClr val="0090AC"/>
      </a:accent4>
      <a:accent5>
        <a:srgbClr val="00838F"/>
      </a:accent5>
      <a:accent6>
        <a:srgbClr val="F8E71C"/>
      </a:accent6>
      <a:hlink>
        <a:srgbClr val="00838F"/>
      </a:hlink>
      <a:folHlink>
        <a:srgbClr val="00838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