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8" roundtripDataSignature="AMtx7mjPMgDwmXDH9fCIAoMp/Qr2JinY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18" Type="http://customschemas.google.com/relationships/presentationmetadata" Target="meta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7" name="Google Shape;14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4" name="Google Shape;15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1" name="Google Shape;16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8" name="Google Shape;16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4" name="Google Shape;174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0beb9d06b8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200">
              <a:solidFill>
                <a:srgbClr val="141414"/>
              </a:solidFill>
              <a:highlight>
                <a:srgbClr val="FFFFFF"/>
              </a:highlight>
            </a:endParaRPr>
          </a:p>
        </p:txBody>
      </p:sp>
      <p:sp>
        <p:nvSpPr>
          <p:cNvPr id="180" name="Google Shape;180;g30beb9d06b8_0_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0beb9d06b8_0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" name="Google Shape;188;g30beb9d06b8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77 parents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30beb9d06b8_0_2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" name="Google Shape;196;g30beb9d06b8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Nearly half are now saying year 7 which is a shift we have seen 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0beb9d06b8_0_3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g30beb9d06b8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0beb9d06b8_0_3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g30beb9d06b8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0beb9d06b8_0_5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" name="Google Shape;221;g30beb9d06b8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7" name="Google Shape;22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9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9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5" name="Google Shape;25;p9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" name="Google Shape;26;p9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7" name="Google Shape;27;p9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9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9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30" name="Google Shape;30;p9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31" name="Google Shape;31;p9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32" name="Google Shape;32;p9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9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Google Shape;34;p9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9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0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2" name="Google Shape;42;p1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1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12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1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13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13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1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16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1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17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1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8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1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9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19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1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3" name="Google Shape;103;p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800" u="none" cap="none" strike="noStrik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20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2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2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21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21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2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2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2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21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22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22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2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2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2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23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2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2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2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24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2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2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2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8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8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8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10" name="Google Shape;10;p8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8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8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13" name="Google Shape;13;p8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14" name="Google Shape;14;p8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15" name="Google Shape;15;p8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Google Shape;17;p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en-GB"/>
              <a:t>Connected Parent and Carer Meeting 2024-2025</a:t>
            </a:r>
            <a:endParaRPr/>
          </a:p>
        </p:txBody>
      </p:sp>
      <p:sp>
        <p:nvSpPr>
          <p:cNvPr id="144" name="Google Shape;144;p1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rPr lang="en-GB"/>
              <a:t>Thursday 17</a:t>
            </a:r>
            <a:r>
              <a:rPr baseline="30000" lang="en-GB"/>
              <a:t>th</a:t>
            </a:r>
            <a:r>
              <a:rPr lang="en-GB"/>
              <a:t> October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"/>
          <p:cNvSpPr txBox="1"/>
          <p:nvPr>
            <p:ph type="title"/>
          </p:nvPr>
        </p:nvSpPr>
        <p:spPr>
          <a:xfrm>
            <a:off x="677334" y="189899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Our Pastoral Team </a:t>
            </a:r>
            <a:endParaRPr/>
          </a:p>
        </p:txBody>
      </p:sp>
      <p:sp>
        <p:nvSpPr>
          <p:cNvPr id="150" name="Google Shape;150;p2"/>
          <p:cNvSpPr txBox="1"/>
          <p:nvPr>
            <p:ph idx="1" type="body"/>
          </p:nvPr>
        </p:nvSpPr>
        <p:spPr>
          <a:xfrm>
            <a:off x="2709950" y="1661825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Mr Achilles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Mental Health and Wellbeing Lead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PDL Lead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Year 5 Teacher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descr="https://lh7-rt.googleusercontent.com/slidesz/AGV_vUehn5QBBufYgj2A6nVSbMM-25W7gwaymsPq9XzsKREMGha1Z7SgpG5l1tkNAjjtcO3W_P_trdhDKU3EqZ3Ywln0_mjg8KSR-m9TYyq9cWIhD6JChXKGqWbMqFTUWsB4tFwT2OfV4xSV2hVVurXHkgoXwRwItnBSEZCFXcoGTkOFMDnXD1OxRZw=s2048?key=tXEi11-FOEBQ_9tQtnhqOg" id="151" name="Google Shape;15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6767" y="1423324"/>
            <a:ext cx="1989110" cy="27297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"/>
          <p:cNvSpPr txBox="1"/>
          <p:nvPr>
            <p:ph type="title"/>
          </p:nvPr>
        </p:nvSpPr>
        <p:spPr>
          <a:xfrm>
            <a:off x="677334" y="102524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Our Pastoral Team </a:t>
            </a:r>
            <a:endParaRPr/>
          </a:p>
        </p:txBody>
      </p:sp>
      <p:sp>
        <p:nvSpPr>
          <p:cNvPr id="157" name="Google Shape;157;p3"/>
          <p:cNvSpPr txBox="1"/>
          <p:nvPr>
            <p:ph idx="1" type="body"/>
          </p:nvPr>
        </p:nvSpPr>
        <p:spPr>
          <a:xfrm>
            <a:off x="2709950" y="1661825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Mrs Boden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Family and children support worker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Thrive Practitioner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descr="https://lh7-rt.googleusercontent.com/slidesz/AGV_vUeL_oDeyxwx7Nfy20l9w1vev1y-9UdBZ7f0AHc5Rc4Or1IB5pYUjQxtgZb6aagAHjFA_0ri0Dh9eV3YPQxC4pKPirJGp_x9AwhJ9fJaZWsUd_pj8F_lGyzFMVJVNj_6C3UszvSsCGcersRgfWRBh0_oq5qqcykrfful68yA5_5MFBVGdGxf1HA=s2048?key=tXEi11-FOEBQ_9tQtnhqOg" id="158" name="Google Shape;15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6891" y="1661824"/>
            <a:ext cx="2055611" cy="32467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"/>
          <p:cNvSpPr txBox="1"/>
          <p:nvPr>
            <p:ph type="title"/>
          </p:nvPr>
        </p:nvSpPr>
        <p:spPr>
          <a:xfrm>
            <a:off x="677334" y="102524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Our Pastoral Team </a:t>
            </a:r>
            <a:endParaRPr/>
          </a:p>
        </p:txBody>
      </p:sp>
      <p:sp>
        <p:nvSpPr>
          <p:cNvPr id="164" name="Google Shape;164;p4"/>
          <p:cNvSpPr txBox="1"/>
          <p:nvPr>
            <p:ph idx="1" type="body"/>
          </p:nvPr>
        </p:nvSpPr>
        <p:spPr>
          <a:xfrm>
            <a:off x="1354126" y="1661825"/>
            <a:ext cx="9952500" cy="438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0000"/>
              <a:buNone/>
            </a:pPr>
            <a:r>
              <a:rPr lang="en-GB" sz="2800"/>
              <a:t>Mrs Batten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GB" sz="2800"/>
              <a:t>ELSA </a:t>
            </a:r>
            <a:endParaRPr sz="28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GB" sz="2800"/>
              <a:t>Mrs Batten</a:t>
            </a:r>
            <a:endParaRPr sz="28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GB" sz="2800"/>
              <a:t>Mrs Hartley</a:t>
            </a:r>
            <a:endParaRPr sz="28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GB" sz="2800"/>
              <a:t>Miss Loosemore</a:t>
            </a:r>
            <a:endParaRPr sz="28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sz="28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81454"/>
              <a:buNone/>
            </a:pPr>
            <a:r>
              <a:rPr lang="en-GB" sz="2750"/>
              <a:t>Guest speakers - Helen Boardman an</a:t>
            </a:r>
            <a:r>
              <a:rPr lang="en-GB" sz="2750">
                <a:solidFill>
                  <a:schemeClr val="dk1"/>
                </a:solidFill>
              </a:rPr>
              <a:t>d Dr Katrina Webster</a:t>
            </a:r>
            <a:endParaRPr sz="275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52363"/>
              <a:buNone/>
            </a:pPr>
            <a:r>
              <a:t/>
            </a:r>
            <a:endParaRPr sz="2750"/>
          </a:p>
        </p:txBody>
      </p:sp>
      <p:pic>
        <p:nvPicPr>
          <p:cNvPr id="165" name="Google Shape;16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66289" y="828150"/>
            <a:ext cx="2668575" cy="333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"/>
          <p:cNvSpPr txBox="1"/>
          <p:nvPr>
            <p:ph type="title"/>
          </p:nvPr>
        </p:nvSpPr>
        <p:spPr>
          <a:xfrm>
            <a:off x="677334" y="3912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 sz="3200"/>
              <a:t>What we do to support your child’s wellbeing and Mental Health at HJS</a:t>
            </a:r>
            <a:endParaRPr sz="3200"/>
          </a:p>
        </p:txBody>
      </p:sp>
      <p:sp>
        <p:nvSpPr>
          <p:cNvPr id="171" name="Google Shape;171;p5"/>
          <p:cNvSpPr txBox="1"/>
          <p:nvPr>
            <p:ph idx="1" type="body"/>
          </p:nvPr>
        </p:nvSpPr>
        <p:spPr>
          <a:xfrm>
            <a:off x="677334" y="1521230"/>
            <a:ext cx="8596668" cy="52203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Comprehensive PDL - Personal, Social, Health and Economic (PSHE) education is a school subject through which pupils develop the knowledge and skills they need to manage their lives, now and in the future.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Thrive Approach to support Mental Health and Wellbeing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Emotional Literacy Support Assistant (ELSA)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Lunchtime Wellbeing Hub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Listening Box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Wellbeing Ambassadors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Hugo Bears (Connection and support from Hugo) - Hugo’s Heroes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Wellbeing Wednesdays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Wellbeing Week/Day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Environment and facilities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Celebrate Success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Promote Mental Health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100 Acre Courtyard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88" y="1586075"/>
            <a:ext cx="8596674" cy="3685842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6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Connected Parent Meeting -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Smartphone Free Childhood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0beb9d06b8_0_4"/>
          <p:cNvSpPr txBox="1"/>
          <p:nvPr>
            <p:ph type="title"/>
          </p:nvPr>
        </p:nvSpPr>
        <p:spPr>
          <a:xfrm>
            <a:off x="677334" y="3048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 sz="3200"/>
              <a:t>The school’s journey - Smartphone Free Childhood Movement</a:t>
            </a:r>
            <a:endParaRPr sz="3200"/>
          </a:p>
        </p:txBody>
      </p:sp>
      <p:pic>
        <p:nvPicPr>
          <p:cNvPr id="183" name="Google Shape;183;g30beb9d06b8_0_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31350" y="1812750"/>
            <a:ext cx="7547924" cy="4245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g30beb9d06b8_0_4"/>
          <p:cNvSpPr txBox="1"/>
          <p:nvPr/>
        </p:nvSpPr>
        <p:spPr>
          <a:xfrm>
            <a:off x="304800" y="30480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g30beb9d06b8_0_4"/>
          <p:cNvSpPr txBox="1"/>
          <p:nvPr/>
        </p:nvSpPr>
        <p:spPr>
          <a:xfrm>
            <a:off x="552900" y="1506975"/>
            <a:ext cx="2751900" cy="323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Trebuchet MS"/>
              <a:buChar char="●"/>
            </a:pPr>
            <a:r>
              <a:rPr b="0" i="0" lang="en-GB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Helen - July 2024 </a:t>
            </a:r>
            <a:endParaRPr b="0" i="0" sz="1800" u="none" cap="none" strike="noStrik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Trebuchet MS"/>
              <a:buChar char="●"/>
            </a:pPr>
            <a:r>
              <a:rPr b="0" i="0" lang="en-GB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School picture - children years 5 and 6</a:t>
            </a:r>
            <a:endParaRPr b="0" i="0" sz="1800" u="none" cap="none" strike="noStrik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Trebuchet MS"/>
              <a:buChar char="●"/>
            </a:pPr>
            <a:r>
              <a:rPr b="0" i="0" lang="en-GB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Tracking and contact purposes</a:t>
            </a:r>
            <a:endParaRPr b="0" i="0" sz="1800" u="none" cap="none" strike="noStrik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Trebuchet MS"/>
              <a:buChar char="●"/>
            </a:pPr>
            <a:r>
              <a:rPr b="0" i="0" lang="en-GB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Mobile phones are not allowed to be used on school site - handed in</a:t>
            </a:r>
            <a:endParaRPr b="0" i="0" sz="1800" u="none" cap="none" strike="noStrik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Trebuchet MS"/>
              <a:buChar char="●"/>
            </a:pPr>
            <a:r>
              <a:rPr b="0" i="0" lang="en-GB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School context - we have had to support with cases where children have been impacted outside of school through use of smartphone - wellbeing</a:t>
            </a:r>
            <a:endParaRPr b="0" i="0" sz="1800" u="none" cap="none" strike="noStrik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0beb9d06b8_0_16"/>
          <p:cNvSpPr txBox="1"/>
          <p:nvPr>
            <p:ph type="title"/>
          </p:nvPr>
        </p:nvSpPr>
        <p:spPr>
          <a:xfrm>
            <a:off x="327884" y="1728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 sz="3200"/>
              <a:t>Next steps - Parent &amp; Carer Smartphone and Social Media Survey October 2024</a:t>
            </a:r>
            <a:endParaRPr sz="3200"/>
          </a:p>
        </p:txBody>
      </p:sp>
      <p:sp>
        <p:nvSpPr>
          <p:cNvPr id="191" name="Google Shape;191;g30beb9d06b8_0_16"/>
          <p:cNvSpPr txBox="1"/>
          <p:nvPr>
            <p:ph idx="1" type="body"/>
          </p:nvPr>
        </p:nvSpPr>
        <p:spPr>
          <a:xfrm>
            <a:off x="480784" y="1488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sz="19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123 responses from the school community in total</a:t>
            </a:r>
            <a:endParaRPr sz="19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sz="19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95 Parents - who have not yet given their child a mobile phone</a:t>
            </a:r>
            <a:endParaRPr sz="19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Forms response chart. Question title: 3d) If you knew other parents were delaying giving their children smartphones, would you consider doing the same?. Number of responses: 95 responses." id="192" name="Google Shape;192;g30beb9d06b8_0_16" title="3d) If you knew other parents were delaying giving their children smartphones, would you consider doing the same?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84801" y="2573625"/>
            <a:ext cx="7692774" cy="348954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g30beb9d06b8_0_16"/>
          <p:cNvSpPr txBox="1"/>
          <p:nvPr/>
        </p:nvSpPr>
        <p:spPr>
          <a:xfrm>
            <a:off x="6093575" y="5219950"/>
            <a:ext cx="3582000" cy="117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GB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81.1%</a:t>
            </a:r>
            <a:r>
              <a:rPr b="0" i="0" lang="en-GB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 of Parents would consider delaying giving their children smartphones 14 years+</a:t>
            </a:r>
            <a:endParaRPr b="0" i="0" sz="1800" u="none" cap="none" strike="noStrik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30beb9d06b8_0_23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/>
              <a:t>Parent &amp; Carer Smartphone and Social Media Survey October 2024</a:t>
            </a:r>
            <a:endParaRPr/>
          </a:p>
        </p:txBody>
      </p:sp>
      <p:sp>
        <p:nvSpPr>
          <p:cNvPr id="199" name="Google Shape;199;g30beb9d06b8_0_23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2800"/>
          </a:p>
        </p:txBody>
      </p:sp>
      <p:pic>
        <p:nvPicPr>
          <p:cNvPr id="200" name="Google Shape;200;g30beb9d06b8_0_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26534" y="152400"/>
            <a:ext cx="247650" cy="342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orms response chart. Question title: 3b) As your child does not currently have a smartphone, when do you expect to get them one?. Number of responses: 95 responses." id="201" name="Google Shape;201;g30beb9d06b8_0_23" title="3b) As your child does not currently have a smartphone, when do you expect to get them one?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7313" y="2068849"/>
            <a:ext cx="9656238" cy="40643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g30beb9d06b8_0_23"/>
          <p:cNvSpPr txBox="1"/>
          <p:nvPr/>
        </p:nvSpPr>
        <p:spPr>
          <a:xfrm>
            <a:off x="1048350" y="6041400"/>
            <a:ext cx="7993800" cy="56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95 Parents and Carers responses- who have not yet given their child a mobile phone</a:t>
            </a:r>
            <a:endParaRPr b="0" i="0" sz="1600" u="none" cap="none" strike="noStrik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0beb9d06b8_0_31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Parent &amp; Carer Smartphone and Social Media Survey October 2024</a:t>
            </a:r>
            <a:endParaRPr/>
          </a:p>
        </p:txBody>
      </p:sp>
      <p:sp>
        <p:nvSpPr>
          <p:cNvPr id="208" name="Google Shape;208;g30beb9d06b8_0_31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descr="Forms response chart. Question title: 6) If it was socially acceptable for children to have a 'simple' phone in years 6-8 would you make that choice over a smartphone. Number of responses: 124 responses." id="209" name="Google Shape;209;g30beb9d06b8_0_31" title="6) If it was socially acceptable for children to have a 'simple' phone in years 6-8 would you make that choice over a smartphone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9750" y="2140675"/>
            <a:ext cx="8304374" cy="3766974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g30beb9d06b8_0_31"/>
          <p:cNvSpPr txBox="1"/>
          <p:nvPr/>
        </p:nvSpPr>
        <p:spPr>
          <a:xfrm>
            <a:off x="636938" y="6117825"/>
            <a:ext cx="9587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123 Parents and Carers responses - more than 80% - yes or not sure - new change 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0beb9d06b8_0_37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Parent &amp; Carer Smartphone and Social Media Survey October 2024</a:t>
            </a:r>
            <a:endParaRPr/>
          </a:p>
        </p:txBody>
      </p:sp>
      <p:sp>
        <p:nvSpPr>
          <p:cNvPr id="216" name="Google Shape;216;g30beb9d06b8_0_37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descr="Forms response chart. Question title: 7) Would you be interested in additional support for parents on this topic? For example, further workshops/shared learning for parents in school:. Number of responses: 124 responses." id="217" name="Google Shape;217;g30beb9d06b8_0_37" title="7) Would you be interested in additional support for parents on this topic? For example, further workshops/shared learning for parents in school: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45850" y="2090733"/>
            <a:ext cx="8596803" cy="3899645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g30beb9d06b8_0_37"/>
          <p:cNvSpPr txBox="1"/>
          <p:nvPr/>
        </p:nvSpPr>
        <p:spPr>
          <a:xfrm>
            <a:off x="677325" y="6150600"/>
            <a:ext cx="85968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GB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123 Parents and Carers responses - 75% - there is an active interest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30beb9d06b8_0_52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/>
              <a:t>Next steps</a:t>
            </a:r>
            <a:endParaRPr/>
          </a:p>
        </p:txBody>
      </p:sp>
      <p:sp>
        <p:nvSpPr>
          <p:cNvPr id="224" name="Google Shape;224;g30beb9d06b8_0_52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sz="2300"/>
              <a:t>Cluster meeting with locals schools</a:t>
            </a:r>
            <a:endParaRPr sz="23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sz="2300"/>
              <a:t>Meeting with Mrs Lowing</a:t>
            </a:r>
            <a:endParaRPr sz="23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sz="2300"/>
              <a:t>Parent information event </a:t>
            </a:r>
            <a:endParaRPr sz="23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Next Meeting Tuesday 10</a:t>
            </a:r>
            <a:r>
              <a:rPr baseline="30000" lang="en-GB"/>
              <a:t>th</a:t>
            </a:r>
            <a:r>
              <a:rPr lang="en-GB"/>
              <a:t> December at 9am</a:t>
            </a:r>
            <a:endParaRPr/>
          </a:p>
        </p:txBody>
      </p:sp>
      <p:sp>
        <p:nvSpPr>
          <p:cNvPr descr="Home - myHappymind" id="230" name="Google Shape;230;p7"/>
          <p:cNvSpPr txBox="1"/>
          <p:nvPr>
            <p:ph idx="1" type="body"/>
          </p:nvPr>
        </p:nvSpPr>
        <p:spPr>
          <a:xfrm>
            <a:off x="677334" y="3474720"/>
            <a:ext cx="8596668" cy="25666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rPr lang="en-GB"/>
              <a:t>Their science-backed programme for schools is grounded in the latest science and research about what it takes to create positive wellbeing.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/>
              <a:t>It’s taught to every single child and there’s a curriculum for every year group from Year 3 to Year 6. They’ll also give us a staff wellbeing programme and a Parent App too!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descr="Home - myHappymind" id="231" name="Google Shape;23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87065" y="1270000"/>
            <a:ext cx="4755664" cy="1931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2024-10-15T13:52:59Z</dcterms:created>
  <dc:creator>Dan Achilles</dc:creator>
</cp:coreProperties>
</file>